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152651"/>
          </a:xfrm>
        </p:spPr>
        <p:txBody>
          <a:bodyPr>
            <a:normAutofit/>
          </a:bodyPr>
          <a:lstStyle/>
          <a:p>
            <a:r>
              <a:rPr lang="ar-IQ" b="1" dirty="0" smtClean="0"/>
              <a:t>التلوث البيئي</a:t>
            </a:r>
            <a:br>
              <a:rPr lang="ar-IQ" b="1" dirty="0" smtClean="0"/>
            </a:br>
            <a:r>
              <a:rPr lang="ar-IQ" b="1" dirty="0" smtClean="0"/>
              <a:t>المحاضرة </a:t>
            </a:r>
            <a:r>
              <a:rPr lang="ar-IQ" b="1" dirty="0" smtClean="0"/>
              <a:t>السادسة </a:t>
            </a:r>
            <a:r>
              <a:rPr lang="ar-IQ" b="1" dirty="0" smtClean="0"/>
              <a:t/>
            </a:r>
            <a:br>
              <a:rPr lang="ar-IQ" b="1" dirty="0" smtClean="0"/>
            </a:br>
            <a:r>
              <a:rPr lang="ar-IQ" b="1" dirty="0"/>
              <a:t>العـــناصــــر الثقيــــلة</a:t>
            </a:r>
            <a:endParaRPr lang="ar-IQ" b="1" dirty="0"/>
          </a:p>
        </p:txBody>
      </p:sp>
      <p:sp>
        <p:nvSpPr>
          <p:cNvPr id="3" name="Subtitle 2"/>
          <p:cNvSpPr>
            <a:spLocks noGrp="1"/>
          </p:cNvSpPr>
          <p:nvPr>
            <p:ph type="subTitle" idx="1"/>
          </p:nvPr>
        </p:nvSpPr>
        <p:spPr/>
        <p:txBody>
          <a:bodyPr/>
          <a:lstStyle/>
          <a:p>
            <a:r>
              <a:rPr lang="ar-IQ" b="1" dirty="0" smtClean="0">
                <a:solidFill>
                  <a:schemeClr val="tx1"/>
                </a:solidFill>
                <a:cs typeface="+mj-cs"/>
              </a:rPr>
              <a:t>اعداد</a:t>
            </a:r>
          </a:p>
          <a:p>
            <a:r>
              <a:rPr lang="ar-IQ" b="1" dirty="0" smtClean="0">
                <a:solidFill>
                  <a:schemeClr val="tx1"/>
                </a:solidFill>
                <a:cs typeface="+mj-cs"/>
              </a:rPr>
              <a:t>م.وفاء شمخي جبر </a:t>
            </a:r>
          </a:p>
          <a:p>
            <a:r>
              <a:rPr lang="ar-IQ" b="1" dirty="0" smtClean="0">
                <a:solidFill>
                  <a:schemeClr val="tx1"/>
                </a:solidFill>
                <a:cs typeface="+mj-cs"/>
              </a:rPr>
              <a:t>مدرس المادة</a:t>
            </a:r>
            <a:endParaRPr lang="ar-IQ" b="1" dirty="0">
              <a:solidFill>
                <a:schemeClr val="tx1"/>
              </a:solidFill>
              <a:cs typeface="+mj-cs"/>
            </a:endParaRPr>
          </a:p>
        </p:txBody>
      </p:sp>
      <p:sp>
        <p:nvSpPr>
          <p:cNvPr id="4" name="Subtitle 2"/>
          <p:cNvSpPr txBox="1">
            <a:spLocks/>
          </p:cNvSpPr>
          <p:nvPr/>
        </p:nvSpPr>
        <p:spPr>
          <a:xfrm>
            <a:off x="1524000" y="304800"/>
            <a:ext cx="6400800" cy="11430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IQ" b="1" dirty="0" smtClean="0">
                <a:solidFill>
                  <a:schemeClr val="tx1"/>
                </a:solidFill>
                <a:cs typeface="+mj-cs"/>
              </a:rPr>
              <a:t>جامعة ديالى – كلية العلوم</a:t>
            </a:r>
          </a:p>
          <a:p>
            <a:r>
              <a:rPr lang="ar-IQ" b="1" dirty="0" smtClean="0">
                <a:solidFill>
                  <a:schemeClr val="tx1"/>
                </a:solidFill>
                <a:cs typeface="+mj-cs"/>
              </a:rPr>
              <a:t>قسم الكيمياء</a:t>
            </a:r>
            <a:endParaRPr lang="ar-IQ" b="1" dirty="0">
              <a:solidFill>
                <a:schemeClr val="tx1"/>
              </a:solidFill>
              <a:cs typeface="+mj-cs"/>
            </a:endParaRPr>
          </a:p>
        </p:txBody>
      </p:sp>
    </p:spTree>
    <p:extLst>
      <p:ext uri="{BB962C8B-B14F-4D97-AF65-F5344CB8AC3E}">
        <p14:creationId xmlns:p14="http://schemas.microsoft.com/office/powerpoint/2010/main" val="2321446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تسمم المعادن الثقيلة</a:t>
            </a:r>
            <a:endParaRPr lang="ar-IQ" dirty="0"/>
          </a:p>
        </p:txBody>
      </p:sp>
      <p:sp>
        <p:nvSpPr>
          <p:cNvPr id="3" name="Content Placeholder 2"/>
          <p:cNvSpPr>
            <a:spLocks noGrp="1"/>
          </p:cNvSpPr>
          <p:nvPr>
            <p:ph idx="1"/>
          </p:nvPr>
        </p:nvSpPr>
        <p:spPr/>
        <p:txBody>
          <a:bodyPr>
            <a:normAutofit fontScale="92500" lnSpcReduction="20000"/>
          </a:bodyPr>
          <a:lstStyle/>
          <a:p>
            <a:pPr algn="r"/>
            <a:r>
              <a:rPr lang="ar-SA" b="1" u="sng" dirty="0"/>
              <a:t>تسمم المعادن الثقيلة</a:t>
            </a:r>
            <a:r>
              <a:rPr lang="en-US" b="1" u="sng" dirty="0"/>
              <a:t>  </a:t>
            </a:r>
            <a:endParaRPr lang="en-US" b="1" i="1" dirty="0"/>
          </a:p>
          <a:p>
            <a:pPr algn="r" rtl="1"/>
            <a:r>
              <a:rPr lang="ar-SA" dirty="0"/>
              <a:t>تُستخدم المعادن الثقيلة في مجالات الزراعة والطب والصناعة، ويحتوي جسم الإنسان بشكلٍ طبيعيٍّ على بعض هذه المعادن كالزنك والنحاس مثلًا لكن بمعدلاتٍ لا تسبب السّمية، بل تكفي لتساعد الجسم للقيام بوظائفه، ويحدث التسمم بها عند امتصاص أنسجة الجسم الملساء كمياتٍ كبيرة من معدنٍ ثقيلٍ ما</a:t>
            </a:r>
            <a:r>
              <a:rPr lang="en-US" dirty="0"/>
              <a:t>. </a:t>
            </a:r>
            <a:r>
              <a:rPr lang="ar-SA" dirty="0"/>
              <a:t>أشهر تلك المعادن هي الزئبق والرصاص والكادميوم والزرنيخ، حيث يمكن أن يتعرض لها الإنسان بسبب تلوثٍ في الطعام أو الماء أو الهواء أو الأدوية أو مستوعبات الأطعمة المطلية بشكلٍ غير موافٍ للشروط الصحية، أو بسبب التعرض الصناعي لها، أو حتى بسبب أنواع الطلاء التي يشكل الرصاص أساسًا له</a:t>
            </a:r>
            <a:r>
              <a:rPr lang="en-US" dirty="0"/>
              <a:t>. </a:t>
            </a:r>
          </a:p>
          <a:p>
            <a:endParaRPr lang="ar-IQ" dirty="0"/>
          </a:p>
        </p:txBody>
      </p:sp>
    </p:spTree>
    <p:extLst>
      <p:ext uri="{BB962C8B-B14F-4D97-AF65-F5344CB8AC3E}">
        <p14:creationId xmlns:p14="http://schemas.microsoft.com/office/powerpoint/2010/main" val="3415101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t>العـــناصــــر </a:t>
            </a:r>
            <a:r>
              <a:rPr lang="ar-IQ" b="1" dirty="0" smtClean="0"/>
              <a:t>الثقيــــلة</a:t>
            </a:r>
            <a:endParaRPr lang="ar-IQ" dirty="0"/>
          </a:p>
        </p:txBody>
      </p:sp>
      <p:sp>
        <p:nvSpPr>
          <p:cNvPr id="3" name="Content Placeholder 2"/>
          <p:cNvSpPr>
            <a:spLocks noGrp="1"/>
          </p:cNvSpPr>
          <p:nvPr>
            <p:ph idx="1"/>
          </p:nvPr>
        </p:nvSpPr>
        <p:spPr/>
        <p:txBody>
          <a:bodyPr>
            <a:normAutofit fontScale="70000" lnSpcReduction="20000"/>
          </a:bodyPr>
          <a:lstStyle/>
          <a:p>
            <a:pPr marL="0" indent="0" algn="r" rtl="1">
              <a:buNone/>
            </a:pPr>
            <a:r>
              <a:rPr lang="ar-IQ" b="1" dirty="0"/>
              <a:t>العـــناصــــر الثقيــــلة</a:t>
            </a:r>
            <a:endParaRPr lang="en-US" dirty="0"/>
          </a:p>
          <a:p>
            <a:pPr marL="0" indent="0" algn="r" rtl="1">
              <a:buNone/>
            </a:pPr>
            <a:r>
              <a:rPr lang="ar-SA" dirty="0"/>
              <a:t>تعد العناصر الثقيلة من اكبر الملوثات البيئية اذ يؤدي استمرار انبعاثها من مصادرها المختلفة (الطبيعية والصناعية) الى زيادة تراكيزها في الغلاف الجوي .تضم العناصر الثقيلة مجموعة كبيرة منها ما هو ضروري للفعاليات الحيوية كالحديد والنحاس ومنها ماهو سام كالزئبق والرصاص والكادميوم والنيكل التي تعد ذات سمية عالية للاحياء. تتصف العناصر الثقيلة بوزنها النوعي العالي اذ تكون بحدود </a:t>
            </a:r>
            <a:r>
              <a:rPr lang="en-US" dirty="0"/>
              <a:t>5</a:t>
            </a:r>
            <a:r>
              <a:rPr lang="ar-SA" dirty="0"/>
              <a:t>غم/سم</a:t>
            </a:r>
            <a:r>
              <a:rPr lang="ar-SA" baseline="30000" dirty="0"/>
              <a:t>3</a:t>
            </a:r>
            <a:r>
              <a:rPr lang="ar-SA" dirty="0"/>
              <a:t> فاكثر( الرصاص</a:t>
            </a:r>
            <a:r>
              <a:rPr lang="en-US" dirty="0"/>
              <a:t>11.3 </a:t>
            </a:r>
            <a:r>
              <a:rPr lang="ar-SA" dirty="0"/>
              <a:t> غم/سم</a:t>
            </a:r>
            <a:r>
              <a:rPr lang="ar-SA" baseline="30000" dirty="0"/>
              <a:t> 3</a:t>
            </a:r>
            <a:r>
              <a:rPr lang="ar-SA" dirty="0"/>
              <a:t>- النحاس  </a:t>
            </a:r>
            <a:r>
              <a:rPr lang="en-US" dirty="0"/>
              <a:t>8.8</a:t>
            </a:r>
            <a:r>
              <a:rPr lang="ar-SA" dirty="0"/>
              <a:t>غم/سم</a:t>
            </a:r>
            <a:r>
              <a:rPr lang="ar-SA" baseline="30000" dirty="0"/>
              <a:t>3</a:t>
            </a:r>
            <a:r>
              <a:rPr lang="ar-SA" dirty="0"/>
              <a:t> - الخارصين</a:t>
            </a:r>
            <a:r>
              <a:rPr lang="en-US" dirty="0"/>
              <a:t>7.1 </a:t>
            </a:r>
            <a:r>
              <a:rPr lang="ar-SA" dirty="0"/>
              <a:t> غم/سم</a:t>
            </a:r>
            <a:r>
              <a:rPr lang="ar-SA" baseline="30000" dirty="0"/>
              <a:t>3 </a:t>
            </a:r>
            <a:r>
              <a:rPr lang="ar-SA" dirty="0"/>
              <a:t>  الحديد</a:t>
            </a:r>
            <a:r>
              <a:rPr lang="en-US" dirty="0"/>
              <a:t>7.8</a:t>
            </a:r>
            <a:r>
              <a:rPr lang="ar-SA" dirty="0"/>
              <a:t>غم/سم</a:t>
            </a:r>
            <a:r>
              <a:rPr lang="ar-SA" baseline="30000" dirty="0"/>
              <a:t>3 </a:t>
            </a:r>
            <a:r>
              <a:rPr lang="ar-SA" dirty="0"/>
              <a:t>)</a:t>
            </a:r>
            <a:r>
              <a:rPr lang="ar-SA" baseline="30000" dirty="0"/>
              <a:t> </a:t>
            </a:r>
            <a:r>
              <a:rPr lang="ar-SA" dirty="0"/>
              <a:t>.</a:t>
            </a:r>
            <a:r>
              <a:rPr lang="en-US" baseline="30000" dirty="0"/>
              <a:t>.</a:t>
            </a:r>
            <a:endParaRPr lang="en-US" b="1" dirty="0"/>
          </a:p>
          <a:p>
            <a:pPr marL="0" indent="0" algn="r" rtl="1">
              <a:buNone/>
            </a:pPr>
            <a:r>
              <a:rPr lang="ar-SA" b="1" u="sng" dirty="0"/>
              <a:t>مصادر العناصر الثقيلة </a:t>
            </a:r>
            <a:endParaRPr lang="en-US" b="1" dirty="0"/>
          </a:p>
          <a:p>
            <a:pPr marL="0" indent="0" algn="r" rtl="1">
              <a:buNone/>
            </a:pPr>
            <a:r>
              <a:rPr lang="ar-SA" dirty="0"/>
              <a:t>1-كمكونات في البيئة تشمل قشرة الارض والمحيط الحيوي  (المياه الجوفية والسطحية) .</a:t>
            </a:r>
            <a:endParaRPr lang="en-US" b="1" dirty="0"/>
          </a:p>
          <a:p>
            <a:pPr marL="0" indent="0" algn="r" rtl="1">
              <a:buNone/>
            </a:pPr>
            <a:r>
              <a:rPr lang="ar-SA" dirty="0"/>
              <a:t>2-الوقود الاحفوري (الفحم والنفط والغاز الطبيعي ) .</a:t>
            </a:r>
            <a:endParaRPr lang="en-US" b="1" dirty="0"/>
          </a:p>
          <a:p>
            <a:pPr marL="0" indent="0" algn="r" rtl="1">
              <a:buNone/>
            </a:pPr>
            <a:r>
              <a:rPr lang="ar-SA" dirty="0"/>
              <a:t>3-حرق وقود السيارات وعمليات التعدين (انتاج المعادن من خاماتها) .</a:t>
            </a:r>
            <a:endParaRPr lang="en-US" b="1" dirty="0"/>
          </a:p>
          <a:p>
            <a:pPr marL="0" indent="0" algn="r" rtl="1">
              <a:buNone/>
            </a:pPr>
            <a:r>
              <a:rPr lang="ar-SA" dirty="0"/>
              <a:t>4-صهر الخامات وبعض العناصر تدخل في انتاج مبيدات زراعية مثل النحاس على شكل مسحوق او الزئبق على شكل الزئبق الاثيلي والرصاص على شكل زرنيخات الرصاص ويعتمد انبعاث العناصر الثقيلة الى الغلاف الجوي على الاصل الجيولوجي لهذه العناصر في مختلف انواع الخامات.</a:t>
            </a:r>
            <a:endParaRPr lang="en-US" b="1" dirty="0"/>
          </a:p>
          <a:p>
            <a:pPr marL="0" indent="0" algn="r">
              <a:buNone/>
            </a:pPr>
            <a:endParaRPr lang="ar-IQ" dirty="0"/>
          </a:p>
        </p:txBody>
      </p:sp>
    </p:spTree>
    <p:extLst>
      <p:ext uri="{BB962C8B-B14F-4D97-AF65-F5344CB8AC3E}">
        <p14:creationId xmlns:p14="http://schemas.microsoft.com/office/powerpoint/2010/main" val="4197939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t>اضرار العناصر الثقيلة في </a:t>
            </a:r>
            <a:r>
              <a:rPr lang="ar-SA" b="1" dirty="0" smtClean="0"/>
              <a:t>الجسم</a:t>
            </a:r>
            <a:endParaRPr lang="ar-IQ" dirty="0"/>
          </a:p>
        </p:txBody>
      </p:sp>
      <p:sp>
        <p:nvSpPr>
          <p:cNvPr id="3" name="Content Placeholder 2"/>
          <p:cNvSpPr>
            <a:spLocks noGrp="1"/>
          </p:cNvSpPr>
          <p:nvPr>
            <p:ph idx="1"/>
          </p:nvPr>
        </p:nvSpPr>
        <p:spPr/>
        <p:txBody>
          <a:bodyPr>
            <a:normAutofit fontScale="77500" lnSpcReduction="20000"/>
          </a:bodyPr>
          <a:lstStyle/>
          <a:p>
            <a:pPr marL="0" indent="0" algn="r" rtl="1">
              <a:buNone/>
            </a:pPr>
            <a:r>
              <a:rPr lang="ar-SA" b="1" u="sng" dirty="0"/>
              <a:t>اضرار العناصر الثقيلة في الجسم</a:t>
            </a:r>
            <a:endParaRPr lang="en-US" b="1" dirty="0"/>
          </a:p>
          <a:p>
            <a:pPr marL="0" indent="0" algn="r" rtl="1">
              <a:buNone/>
            </a:pPr>
            <a:r>
              <a:rPr lang="ar-SA" dirty="0"/>
              <a:t> ان الضرر الذي تحدثه العناصر الثقيلة في الجسم الحي له علاقة باكثر من جانب من جوانب النشاط الكيموحيوي وتركيب الخلية فالعناصر الثقيلة تتصف بشدة ميلها للاتحاد بالكبريت و مهاجمة المركبات البروتينية المكونة للعديد من الانزيمات وتثبيط نشاطها الحيوي وتتحد </a:t>
            </a:r>
            <a:r>
              <a:rPr lang="ar-IQ" dirty="0"/>
              <a:t>بعض</a:t>
            </a:r>
            <a:r>
              <a:rPr lang="ar-SA" dirty="0"/>
              <a:t> العناصر الثقيلة مثل الرصاص والكادميوم بغشاء الخلية ويؤدي ذلك الى منع دخول المواد الكيميائية اليها وخروجها منها اي انها تعطل الية التنافذ الخلوي التي تؤدي الى تراكم الفضلات الحيوية في داخل الخلية وفي الوقت نفسه منع وصول الغذاء الضروري لتوليد الطاقة في الخلية مثلا يميل عنصر الرصاص للارتباط بالمتقدرات ( بيوت الطاقة </a:t>
            </a:r>
            <a:r>
              <a:rPr lang="en-US" dirty="0"/>
              <a:t>Mitochondria</a:t>
            </a:r>
            <a:r>
              <a:rPr lang="ar-SA" dirty="0"/>
              <a:t> ) مما يؤدي الى تداخل في تنظيم نقل الاوكسجين و توليد الطاقة. ان مجمل التاثيرات التى تحدثها العناصر الثقيلة في الانظمة الحيوية تؤدي الى احداث مجموعة من الامراض التى تشمل السرطان وامراض القلب والكلية والدماغ والاعصاب</a:t>
            </a:r>
            <a:r>
              <a:rPr lang="ar-IQ" dirty="0"/>
              <a:t>. </a:t>
            </a:r>
            <a:endParaRPr lang="en-US" b="1" dirty="0"/>
          </a:p>
          <a:p>
            <a:pPr marL="0" indent="0" algn="r">
              <a:buNone/>
            </a:pPr>
            <a:r>
              <a:rPr lang="ar-IQ" dirty="0"/>
              <a:t> </a:t>
            </a:r>
            <a:endParaRPr lang="en-US" dirty="0"/>
          </a:p>
          <a:p>
            <a:pPr marL="0" indent="0" algn="r">
              <a:buNone/>
            </a:pPr>
            <a:endParaRPr lang="ar-IQ" dirty="0"/>
          </a:p>
        </p:txBody>
      </p:sp>
    </p:spTree>
    <p:extLst>
      <p:ext uri="{BB962C8B-B14F-4D97-AF65-F5344CB8AC3E}">
        <p14:creationId xmlns:p14="http://schemas.microsoft.com/office/powerpoint/2010/main" val="481452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t>فوائد المعادن لجسم </a:t>
            </a:r>
            <a:r>
              <a:rPr lang="ar-IQ" b="1" dirty="0" smtClean="0"/>
              <a:t>الانسان</a:t>
            </a:r>
            <a:endParaRPr lang="ar-IQ" dirty="0"/>
          </a:p>
        </p:txBody>
      </p:sp>
      <p:sp>
        <p:nvSpPr>
          <p:cNvPr id="3" name="Content Placeholder 2"/>
          <p:cNvSpPr>
            <a:spLocks noGrp="1"/>
          </p:cNvSpPr>
          <p:nvPr>
            <p:ph idx="1"/>
          </p:nvPr>
        </p:nvSpPr>
        <p:spPr/>
        <p:txBody>
          <a:bodyPr>
            <a:normAutofit fontScale="62500" lnSpcReduction="20000"/>
          </a:bodyPr>
          <a:lstStyle/>
          <a:p>
            <a:pPr marL="0" indent="0" algn="r" rtl="1">
              <a:buNone/>
            </a:pPr>
            <a:r>
              <a:rPr lang="ar-IQ" b="1" u="sng" dirty="0">
                <a:cs typeface="+mj-cs"/>
              </a:rPr>
              <a:t>فوائد المعادن لجسم الانسان</a:t>
            </a:r>
            <a:endParaRPr lang="en-US" dirty="0">
              <a:cs typeface="+mj-cs"/>
            </a:endParaRPr>
          </a:p>
          <a:p>
            <a:pPr marL="0" indent="0" algn="r" rtl="1">
              <a:buNone/>
            </a:pPr>
            <a:r>
              <a:rPr lang="ar-IQ" b="1" dirty="0">
                <a:cs typeface="+mj-cs"/>
              </a:rPr>
              <a:t> </a:t>
            </a:r>
            <a:endParaRPr lang="en-US" dirty="0">
              <a:cs typeface="+mj-cs"/>
            </a:endParaRPr>
          </a:p>
          <a:p>
            <a:pPr marL="0" indent="0" algn="r" rtl="1">
              <a:buNone/>
            </a:pPr>
            <a:r>
              <a:rPr lang="ar-IQ" dirty="0">
                <a:cs typeface="+mj-cs"/>
              </a:rPr>
              <a:t>العديد من هذه العناصر تلعب دورا حيويا في واحدة أو أكثر من عمليات البايولوجية لذلك فهي ضرورية لصحة الأنسان أو الحيوان أو النبات. على سبيل المثال تبني الخلايا , تساعد في التفاعلات الحيوية للجسم , ترسل الاشارات للعضلات والاعصاب,المعادن لاتحتوي على سعرات حرارية (طاقة ) وانما تحث جسم الانسان على انتاج الطاقة و بعض من هذه المعادن الثقيلة مثل النحاس والسلينيوم وغيرها ضرورية جدا للحفاظ على عملية التمثيل الغذائي (الايض).</a:t>
            </a:r>
            <a:endParaRPr lang="en-US" dirty="0">
              <a:cs typeface="+mj-cs"/>
            </a:endParaRPr>
          </a:p>
          <a:p>
            <a:pPr marL="0" indent="0" algn="r" rtl="1">
              <a:buNone/>
            </a:pPr>
            <a:r>
              <a:rPr lang="ar-IQ" dirty="0">
                <a:cs typeface="+mj-cs"/>
              </a:rPr>
              <a:t> ألا أنه عند حدوث تراكيز عالية غير أعتيادية أو عند زيادة تراكيزها عن الحدود المسموح بها تصبح عناصر سامة .وهي تقسم الى مجموعتين :</a:t>
            </a:r>
            <a:endParaRPr lang="en-US" dirty="0">
              <a:cs typeface="+mj-cs"/>
            </a:endParaRPr>
          </a:p>
          <a:p>
            <a:pPr marL="0" indent="0" algn="r" rtl="1">
              <a:buNone/>
            </a:pPr>
            <a:r>
              <a:rPr lang="ar-IQ" b="1" u="sng" dirty="0">
                <a:cs typeface="+mj-cs"/>
              </a:rPr>
              <a:t>المجموعة الأولى :</a:t>
            </a:r>
            <a:endParaRPr lang="en-US" dirty="0">
              <a:cs typeface="+mj-cs"/>
            </a:endParaRPr>
          </a:p>
          <a:p>
            <a:pPr marL="0" indent="0" algn="r" rtl="1">
              <a:buNone/>
            </a:pPr>
            <a:r>
              <a:rPr lang="ar-IQ" b="1" dirty="0">
                <a:cs typeface="+mj-cs"/>
              </a:rPr>
              <a:t> </a:t>
            </a:r>
            <a:endParaRPr lang="en-US" dirty="0">
              <a:cs typeface="+mj-cs"/>
            </a:endParaRPr>
          </a:p>
          <a:p>
            <a:pPr marL="0" indent="0" algn="r" rtl="1">
              <a:buNone/>
            </a:pPr>
            <a:r>
              <a:rPr lang="ar-IQ" dirty="0">
                <a:cs typeface="+mj-cs"/>
              </a:rPr>
              <a:t>سامة ألا أنها قليلة الذوبان جدا في الماء أو نادرة وتشمل :</a:t>
            </a:r>
            <a:endParaRPr lang="en-US" dirty="0">
              <a:cs typeface="+mj-cs"/>
            </a:endParaRPr>
          </a:p>
          <a:p>
            <a:pPr marL="0" indent="0" algn="r" rtl="1">
              <a:buNone/>
            </a:pPr>
            <a:r>
              <a:rPr lang="ar-IQ" dirty="0">
                <a:cs typeface="+mj-cs"/>
              </a:rPr>
              <a:t> </a:t>
            </a:r>
            <a:endParaRPr lang="en-US" dirty="0">
              <a:cs typeface="+mj-cs"/>
            </a:endParaRPr>
          </a:p>
          <a:p>
            <a:pPr marL="0" indent="0" algn="r" rtl="1">
              <a:buNone/>
            </a:pPr>
            <a:r>
              <a:rPr lang="en-US" b="1" dirty="0">
                <a:cs typeface="+mj-cs"/>
              </a:rPr>
              <a:t>Ti- </a:t>
            </a:r>
            <a:r>
              <a:rPr lang="en-US" b="1" dirty="0" err="1">
                <a:cs typeface="+mj-cs"/>
              </a:rPr>
              <a:t>Hf</a:t>
            </a:r>
            <a:r>
              <a:rPr lang="en-US" b="1" dirty="0">
                <a:cs typeface="+mj-cs"/>
              </a:rPr>
              <a:t>- </a:t>
            </a:r>
            <a:r>
              <a:rPr lang="en-US" b="1" dirty="0" err="1">
                <a:cs typeface="+mj-cs"/>
              </a:rPr>
              <a:t>Er</a:t>
            </a:r>
            <a:r>
              <a:rPr lang="en-US" b="1" dirty="0">
                <a:cs typeface="+mj-cs"/>
              </a:rPr>
              <a:t> –W- </a:t>
            </a:r>
            <a:r>
              <a:rPr lang="en-US" b="1" dirty="0" err="1">
                <a:cs typeface="+mj-cs"/>
              </a:rPr>
              <a:t>Nb</a:t>
            </a:r>
            <a:r>
              <a:rPr lang="en-US" b="1" dirty="0">
                <a:cs typeface="+mj-cs"/>
              </a:rPr>
              <a:t>- Ta- </a:t>
            </a:r>
            <a:r>
              <a:rPr lang="en-US" b="1" dirty="0" err="1">
                <a:cs typeface="+mj-cs"/>
              </a:rPr>
              <a:t>Ga</a:t>
            </a:r>
            <a:r>
              <a:rPr lang="en-US" b="1" dirty="0">
                <a:cs typeface="+mj-cs"/>
              </a:rPr>
              <a:t>- La- </a:t>
            </a:r>
            <a:r>
              <a:rPr lang="en-US" b="1" dirty="0" err="1">
                <a:cs typeface="+mj-cs"/>
              </a:rPr>
              <a:t>Os</a:t>
            </a:r>
            <a:r>
              <a:rPr lang="en-US" b="1" dirty="0">
                <a:cs typeface="+mj-cs"/>
              </a:rPr>
              <a:t> –Rh- </a:t>
            </a:r>
            <a:r>
              <a:rPr lang="en-US" b="1" dirty="0" err="1">
                <a:cs typeface="+mj-cs"/>
              </a:rPr>
              <a:t>Ir</a:t>
            </a:r>
            <a:r>
              <a:rPr lang="en-US" b="1" dirty="0">
                <a:cs typeface="+mj-cs"/>
              </a:rPr>
              <a:t> –</a:t>
            </a:r>
            <a:r>
              <a:rPr lang="en-US" b="1" dirty="0" err="1">
                <a:cs typeface="+mj-cs"/>
              </a:rPr>
              <a:t>Ru</a:t>
            </a:r>
            <a:r>
              <a:rPr lang="en-US" b="1" dirty="0">
                <a:cs typeface="+mj-cs"/>
              </a:rPr>
              <a:t>- Ba</a:t>
            </a:r>
            <a:endParaRPr lang="en-US" dirty="0">
              <a:cs typeface="+mj-cs"/>
            </a:endParaRPr>
          </a:p>
          <a:p>
            <a:pPr marL="0" indent="0" algn="r" rtl="1">
              <a:buNone/>
            </a:pPr>
            <a:r>
              <a:rPr lang="ar-IQ" dirty="0">
                <a:cs typeface="+mj-cs"/>
              </a:rPr>
              <a:t> </a:t>
            </a:r>
            <a:endParaRPr lang="en-US" dirty="0">
              <a:cs typeface="+mj-cs"/>
            </a:endParaRPr>
          </a:p>
          <a:p>
            <a:pPr marL="0" indent="0" algn="r">
              <a:buNone/>
            </a:pPr>
            <a:endParaRPr lang="ar-IQ" dirty="0">
              <a:cs typeface="+mj-cs"/>
            </a:endParaRPr>
          </a:p>
        </p:txBody>
      </p:sp>
    </p:spTree>
    <p:extLst>
      <p:ext uri="{BB962C8B-B14F-4D97-AF65-F5344CB8AC3E}">
        <p14:creationId xmlns:p14="http://schemas.microsoft.com/office/powerpoint/2010/main" val="2581769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lgn="r" rtl="1">
              <a:buNone/>
            </a:pPr>
            <a:r>
              <a:rPr lang="ar-IQ" sz="2400" b="1" u="sng" dirty="0">
                <a:cs typeface="+mj-cs"/>
              </a:rPr>
              <a:t>المجموعة الثانية :</a:t>
            </a:r>
            <a:endParaRPr lang="en-US" sz="2400" dirty="0">
              <a:cs typeface="+mj-cs"/>
            </a:endParaRPr>
          </a:p>
          <a:p>
            <a:pPr marL="0" indent="0" algn="r" rtl="1">
              <a:buNone/>
            </a:pPr>
            <a:r>
              <a:rPr lang="ar-IQ" sz="2400" b="1" dirty="0">
                <a:cs typeface="+mj-cs"/>
              </a:rPr>
              <a:t> </a:t>
            </a:r>
            <a:endParaRPr lang="en-US" sz="2400" dirty="0">
              <a:cs typeface="+mj-cs"/>
            </a:endParaRPr>
          </a:p>
          <a:p>
            <a:pPr marL="0" indent="0" algn="r" rtl="1">
              <a:buNone/>
            </a:pPr>
            <a:r>
              <a:rPr lang="ar-IQ" sz="2400" dirty="0">
                <a:cs typeface="+mj-cs"/>
              </a:rPr>
              <a:t>سامة جدا ومتوفرة نسبيا وتشمل :</a:t>
            </a:r>
            <a:endParaRPr lang="en-US" sz="2400" dirty="0">
              <a:cs typeface="+mj-cs"/>
            </a:endParaRPr>
          </a:p>
          <a:p>
            <a:pPr marL="0" indent="0" algn="r" rtl="1">
              <a:buNone/>
            </a:pPr>
            <a:r>
              <a:rPr lang="en-US" sz="2400" dirty="0">
                <a:cs typeface="+mj-cs"/>
              </a:rPr>
              <a:t>Co-Ni- Cu- Zn- </a:t>
            </a:r>
            <a:r>
              <a:rPr lang="en-US" sz="2400" dirty="0" err="1">
                <a:cs typeface="+mj-cs"/>
              </a:rPr>
              <a:t>Sd</a:t>
            </a:r>
            <a:r>
              <a:rPr lang="en-US" sz="2400" dirty="0">
                <a:cs typeface="+mj-cs"/>
              </a:rPr>
              <a:t>- </a:t>
            </a:r>
            <a:r>
              <a:rPr lang="en-US" sz="2400" dirty="0" err="1">
                <a:cs typeface="+mj-cs"/>
              </a:rPr>
              <a:t>Cf</a:t>
            </a:r>
            <a:r>
              <a:rPr lang="en-US" sz="2400" dirty="0">
                <a:cs typeface="+mj-cs"/>
              </a:rPr>
              <a:t> –Hg- </a:t>
            </a:r>
            <a:r>
              <a:rPr lang="en-US" sz="2400" dirty="0" err="1">
                <a:cs typeface="+mj-cs"/>
              </a:rPr>
              <a:t>Pb</a:t>
            </a:r>
            <a:r>
              <a:rPr lang="en-US" sz="2400" dirty="0">
                <a:cs typeface="+mj-cs"/>
              </a:rPr>
              <a:t>- Cr- Be-Se-Ag-r Au-</a:t>
            </a:r>
            <a:r>
              <a:rPr lang="en-US" sz="2400" dirty="0" err="1">
                <a:cs typeface="+mj-cs"/>
              </a:rPr>
              <a:t>Sb</a:t>
            </a:r>
            <a:r>
              <a:rPr lang="en-US" sz="2400" dirty="0">
                <a:cs typeface="+mj-cs"/>
              </a:rPr>
              <a:t>-Bi-</a:t>
            </a:r>
            <a:r>
              <a:rPr lang="en-US" sz="2400" dirty="0" err="1">
                <a:cs typeface="+mj-cs"/>
              </a:rPr>
              <a:t>Tl</a:t>
            </a:r>
            <a:r>
              <a:rPr lang="en-US" sz="2400" dirty="0">
                <a:cs typeface="+mj-cs"/>
              </a:rPr>
              <a:t>-</a:t>
            </a:r>
            <a:r>
              <a:rPr lang="en-US" sz="2400" dirty="0" err="1">
                <a:cs typeface="+mj-cs"/>
              </a:rPr>
              <a:t>Pt</a:t>
            </a:r>
            <a:endParaRPr lang="en-US" sz="2400" dirty="0">
              <a:cs typeface="+mj-cs"/>
            </a:endParaRPr>
          </a:p>
          <a:p>
            <a:pPr marL="0" indent="0" algn="r" rtl="1">
              <a:buNone/>
            </a:pPr>
            <a:r>
              <a:rPr lang="en-US" sz="2400" dirty="0">
                <a:cs typeface="+mj-cs"/>
              </a:rPr>
              <a:t> </a:t>
            </a:r>
          </a:p>
          <a:p>
            <a:pPr marL="0" indent="0" algn="r" rtl="1">
              <a:buNone/>
            </a:pPr>
            <a:r>
              <a:rPr lang="ar-IQ" sz="2400" b="1" dirty="0">
                <a:cs typeface="+mj-cs"/>
              </a:rPr>
              <a:t>حركة العناصر الثقيلة في البيئات المائية :</a:t>
            </a:r>
            <a:endParaRPr lang="en-US" sz="2400" dirty="0">
              <a:cs typeface="+mj-cs"/>
            </a:endParaRPr>
          </a:p>
          <a:p>
            <a:pPr marL="0" indent="0" algn="r" rtl="1">
              <a:buNone/>
            </a:pPr>
            <a:r>
              <a:rPr lang="ar-IQ" sz="2400" dirty="0">
                <a:cs typeface="+mj-cs"/>
              </a:rPr>
              <a:t> </a:t>
            </a:r>
            <a:endParaRPr lang="en-US" sz="2400" dirty="0">
              <a:cs typeface="+mj-cs"/>
            </a:endParaRPr>
          </a:p>
          <a:p>
            <a:pPr marL="0" lvl="0" indent="0" algn="r" rtl="1">
              <a:buNone/>
            </a:pPr>
            <a:r>
              <a:rPr lang="ar-IQ" sz="2400" dirty="0">
                <a:cs typeface="+mj-cs"/>
              </a:rPr>
              <a:t>حركتها في المياه بشكل ذائب .</a:t>
            </a:r>
            <a:endParaRPr lang="en-US" sz="2400" dirty="0">
              <a:cs typeface="+mj-cs"/>
            </a:endParaRPr>
          </a:p>
          <a:p>
            <a:pPr marL="0" lvl="0" indent="0" algn="r" rtl="1">
              <a:buNone/>
            </a:pPr>
            <a:r>
              <a:rPr lang="ar-IQ" sz="2400" dirty="0">
                <a:cs typeface="+mj-cs"/>
              </a:rPr>
              <a:t>تشكيل معقدات مع الجزيئات العضوية في المياه .</a:t>
            </a:r>
            <a:endParaRPr lang="en-US" sz="2400" dirty="0">
              <a:cs typeface="+mj-cs"/>
            </a:endParaRPr>
          </a:p>
          <a:p>
            <a:pPr marL="0" lvl="0" indent="0" algn="r" rtl="1">
              <a:buNone/>
            </a:pPr>
            <a:r>
              <a:rPr lang="ar-IQ" sz="2400" dirty="0">
                <a:cs typeface="+mj-cs"/>
              </a:rPr>
              <a:t>بشكل ممتز على الجزيئات الصلبة .</a:t>
            </a:r>
            <a:endParaRPr lang="en-US" sz="2400" dirty="0">
              <a:cs typeface="+mj-cs"/>
            </a:endParaRPr>
          </a:p>
          <a:p>
            <a:pPr marL="0" lvl="0" indent="0" algn="r" rtl="1">
              <a:buNone/>
            </a:pPr>
            <a:r>
              <a:rPr lang="ar-IQ" sz="2400" dirty="0">
                <a:cs typeface="+mj-cs"/>
              </a:rPr>
              <a:t>مترسبة في التركيب البلوري للجزيئات الصلبة .</a:t>
            </a:r>
            <a:endParaRPr lang="en-US" sz="2400" dirty="0">
              <a:cs typeface="+mj-cs"/>
            </a:endParaRPr>
          </a:p>
          <a:p>
            <a:pPr marL="0" lvl="0" indent="0" algn="r" rtl="1">
              <a:buNone/>
            </a:pPr>
            <a:r>
              <a:rPr lang="ar-IQ" sz="2400" dirty="0">
                <a:cs typeface="+mj-cs"/>
              </a:rPr>
              <a:t>مترسبة في المواد العضوية الصلبة .</a:t>
            </a:r>
            <a:endParaRPr lang="en-US" sz="2400" dirty="0">
              <a:cs typeface="+mj-cs"/>
            </a:endParaRPr>
          </a:p>
          <a:p>
            <a:pPr marL="0" indent="0" algn="r" rtl="1">
              <a:buNone/>
            </a:pPr>
            <a:r>
              <a:rPr lang="ar-IQ" sz="2400" dirty="0">
                <a:cs typeface="+mj-cs"/>
              </a:rPr>
              <a:t> </a:t>
            </a:r>
            <a:endParaRPr lang="en-US" sz="2400" dirty="0">
              <a:cs typeface="+mj-cs"/>
            </a:endParaRPr>
          </a:p>
          <a:p>
            <a:pPr marL="0" indent="0" algn="r" rtl="1">
              <a:buNone/>
            </a:pPr>
            <a:r>
              <a:rPr lang="ar-IQ" sz="2400" dirty="0">
                <a:cs typeface="+mj-cs"/>
              </a:rPr>
              <a:t> </a:t>
            </a:r>
            <a:endParaRPr lang="en-US" sz="2400" dirty="0">
              <a:cs typeface="+mj-cs"/>
            </a:endParaRPr>
          </a:p>
          <a:p>
            <a:pPr marL="0" indent="0" algn="r">
              <a:buNone/>
            </a:pPr>
            <a:endParaRPr lang="ar-IQ" sz="2400" dirty="0">
              <a:cs typeface="+mj-cs"/>
            </a:endParaRPr>
          </a:p>
        </p:txBody>
      </p:sp>
    </p:spTree>
    <p:extLst>
      <p:ext uri="{BB962C8B-B14F-4D97-AF65-F5344CB8AC3E}">
        <p14:creationId xmlns:p14="http://schemas.microsoft.com/office/powerpoint/2010/main" val="25837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t>المعامل النسبي لقدرة التلوث للعناصر الثقيلة </a:t>
            </a:r>
            <a:endParaRPr lang="ar-IQ" dirty="0"/>
          </a:p>
        </p:txBody>
      </p:sp>
      <p:sp>
        <p:nvSpPr>
          <p:cNvPr id="3" name="Content Placeholder 2"/>
          <p:cNvSpPr>
            <a:spLocks noGrp="1"/>
          </p:cNvSpPr>
          <p:nvPr>
            <p:ph idx="1"/>
          </p:nvPr>
        </p:nvSpPr>
        <p:spPr/>
        <p:txBody>
          <a:bodyPr>
            <a:normAutofit fontScale="55000" lnSpcReduction="20000"/>
          </a:bodyPr>
          <a:lstStyle/>
          <a:p>
            <a:pPr algn="r" rtl="1"/>
            <a:r>
              <a:rPr lang="ar-IQ" b="1" u="sng" dirty="0">
                <a:cs typeface="+mj-cs"/>
              </a:rPr>
              <a:t>المعامل النسبي لقدرة التلوث للعناصر الثقيلة :</a:t>
            </a:r>
            <a:endParaRPr lang="en-US" dirty="0">
              <a:cs typeface="+mj-cs"/>
            </a:endParaRPr>
          </a:p>
          <a:p>
            <a:pPr algn="r" rtl="1"/>
            <a:r>
              <a:rPr lang="ar-IQ" dirty="0">
                <a:cs typeface="+mj-cs"/>
              </a:rPr>
              <a:t> </a:t>
            </a:r>
            <a:endParaRPr lang="en-US" dirty="0">
              <a:cs typeface="+mj-cs"/>
            </a:endParaRPr>
          </a:p>
          <a:p>
            <a:pPr algn="r" rtl="1"/>
            <a:r>
              <a:rPr lang="ar-IQ" dirty="0">
                <a:cs typeface="+mj-cs"/>
              </a:rPr>
              <a:t>أن بعض العناصر الثقيلة سامة ألا أنها قليلة الذوبان في الماء مثل الزركونيوم (</a:t>
            </a:r>
            <a:r>
              <a:rPr lang="en-US" dirty="0" err="1">
                <a:cs typeface="+mj-cs"/>
              </a:rPr>
              <a:t>Zr</a:t>
            </a:r>
            <a:r>
              <a:rPr lang="ar-IQ" dirty="0">
                <a:cs typeface="+mj-cs"/>
              </a:rPr>
              <a:t>) والتنكستن (</a:t>
            </a:r>
            <a:r>
              <a:rPr lang="en-US" dirty="0">
                <a:cs typeface="+mj-cs"/>
              </a:rPr>
              <a:t>W</a:t>
            </a:r>
            <a:r>
              <a:rPr lang="ar-IQ" dirty="0">
                <a:cs typeface="+mj-cs"/>
              </a:rPr>
              <a:t>) لذلك فتأثيراتها البيئية تكون ضئيلة أو معدومة ، أما العناصر الثقيلة مثل الكوبلت (</a:t>
            </a:r>
            <a:r>
              <a:rPr lang="en-US" dirty="0">
                <a:cs typeface="+mj-cs"/>
              </a:rPr>
              <a:t>Co</a:t>
            </a:r>
            <a:r>
              <a:rPr lang="ar-IQ" dirty="0">
                <a:cs typeface="+mj-cs"/>
              </a:rPr>
              <a:t>) ، والزرنيخ (</a:t>
            </a:r>
            <a:r>
              <a:rPr lang="en-US" dirty="0">
                <a:cs typeface="+mj-cs"/>
              </a:rPr>
              <a:t>As</a:t>
            </a:r>
            <a:r>
              <a:rPr lang="ar-IQ" dirty="0">
                <a:cs typeface="+mj-cs"/>
              </a:rPr>
              <a:t>) ، والزئبق (</a:t>
            </a:r>
            <a:r>
              <a:rPr lang="en-US" dirty="0">
                <a:cs typeface="+mj-cs"/>
              </a:rPr>
              <a:t>Hg</a:t>
            </a:r>
            <a:r>
              <a:rPr lang="ar-IQ" dirty="0">
                <a:cs typeface="+mj-cs"/>
              </a:rPr>
              <a:t>) فهي متوفرة وقدرتها على التلوث تقاس " بالمعامل النسبي لقدرة التلوث "</a:t>
            </a:r>
            <a:endParaRPr lang="en-US" dirty="0">
              <a:cs typeface="+mj-cs"/>
            </a:endParaRPr>
          </a:p>
          <a:p>
            <a:pPr algn="r" rtl="1"/>
            <a:r>
              <a:rPr lang="ar-IQ" dirty="0">
                <a:cs typeface="+mj-cs"/>
              </a:rPr>
              <a:t> </a:t>
            </a:r>
            <a:endParaRPr lang="en-US" dirty="0">
              <a:cs typeface="+mj-cs"/>
            </a:endParaRPr>
          </a:p>
          <a:p>
            <a:pPr algn="r" rtl="1"/>
            <a:r>
              <a:rPr lang="ar-IQ" b="1" dirty="0">
                <a:cs typeface="+mj-cs"/>
              </a:rPr>
              <a:t>المعامل النسبي لقدرة التلوث :</a:t>
            </a:r>
            <a:endParaRPr lang="en-US" dirty="0">
              <a:cs typeface="+mj-cs"/>
            </a:endParaRPr>
          </a:p>
          <a:p>
            <a:pPr algn="r" rtl="1"/>
            <a:r>
              <a:rPr lang="ar-IQ" dirty="0">
                <a:cs typeface="+mj-cs"/>
              </a:rPr>
              <a:t> </a:t>
            </a:r>
            <a:endParaRPr lang="en-US" dirty="0">
              <a:cs typeface="+mj-cs"/>
            </a:endParaRPr>
          </a:p>
          <a:p>
            <a:pPr algn="r" rtl="1"/>
            <a:r>
              <a:rPr lang="ar-IQ" dirty="0">
                <a:cs typeface="+mj-cs"/>
              </a:rPr>
              <a:t>هو نسبة الأستهلاك العالمي للعنصر (طن / سنة ) الى المعدل الوجود الجيوكيميائي الطبيعي للعنصر (غم/طن)أو (ج م م ) في الغلاف الصخري أو التربة .أي :</a:t>
            </a:r>
            <a:endParaRPr lang="en-US" dirty="0">
              <a:cs typeface="+mj-cs"/>
            </a:endParaRPr>
          </a:p>
          <a:p>
            <a:pPr algn="r" rtl="1"/>
            <a:r>
              <a:rPr lang="ar-IQ" dirty="0">
                <a:cs typeface="+mj-cs"/>
              </a:rPr>
              <a:t> </a:t>
            </a:r>
            <a:endParaRPr lang="en-US" dirty="0">
              <a:cs typeface="+mj-cs"/>
            </a:endParaRPr>
          </a:p>
          <a:p>
            <a:pPr algn="r" rtl="1"/>
            <a:r>
              <a:rPr lang="ar-IQ" dirty="0">
                <a:cs typeface="+mj-cs"/>
              </a:rPr>
              <a:t> </a:t>
            </a:r>
            <a:endParaRPr lang="en-US" dirty="0">
              <a:cs typeface="+mj-cs"/>
            </a:endParaRPr>
          </a:p>
          <a:p>
            <a:pPr algn="r" rtl="1"/>
            <a:r>
              <a:rPr lang="ar-IQ" dirty="0">
                <a:cs typeface="+mj-cs"/>
              </a:rPr>
              <a:t>                                             المعدل العالمي لأستهلاك العنصر (طن / سنة) </a:t>
            </a:r>
            <a:endParaRPr lang="en-US" dirty="0">
              <a:cs typeface="+mj-cs"/>
            </a:endParaRPr>
          </a:p>
          <a:p>
            <a:pPr algn="r" rtl="1"/>
            <a:r>
              <a:rPr lang="ar-IQ" dirty="0">
                <a:cs typeface="+mj-cs"/>
              </a:rPr>
              <a:t>المعامل النسبي لقدرة التلوث    = </a:t>
            </a:r>
            <a:endParaRPr lang="en-US" dirty="0">
              <a:cs typeface="+mj-cs"/>
            </a:endParaRPr>
          </a:p>
          <a:p>
            <a:pPr algn="r" rtl="1"/>
            <a:r>
              <a:rPr lang="ar-IQ" dirty="0">
                <a:cs typeface="+mj-cs"/>
              </a:rPr>
              <a:t>                                             معدل محتوى العنصر في التربة  (غم / طن)</a:t>
            </a:r>
            <a:endParaRPr lang="en-US" dirty="0">
              <a:cs typeface="+mj-cs"/>
            </a:endParaRPr>
          </a:p>
          <a:p>
            <a:pPr algn="r" rtl="1"/>
            <a:r>
              <a:rPr lang="ar-IQ" dirty="0">
                <a:cs typeface="+mj-cs"/>
              </a:rPr>
              <a:t> </a:t>
            </a:r>
            <a:endParaRPr lang="en-US" dirty="0">
              <a:cs typeface="+mj-cs"/>
            </a:endParaRPr>
          </a:p>
          <a:p>
            <a:pPr algn="r"/>
            <a:endParaRPr lang="ar-IQ" dirty="0">
              <a:cs typeface="+mj-cs"/>
            </a:endParaRPr>
          </a:p>
        </p:txBody>
      </p:sp>
    </p:spTree>
    <p:extLst>
      <p:ext uri="{BB962C8B-B14F-4D97-AF65-F5344CB8AC3E}">
        <p14:creationId xmlns:p14="http://schemas.microsoft.com/office/powerpoint/2010/main" val="958018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2800" b="1" dirty="0"/>
              <a:t>الجدول التالي يتضمن معلومات عن الأستهلاك العالمي لبعض العناصر ،ومحتواها في التربة ومعاملها النسبي </a:t>
            </a:r>
            <a:endParaRPr lang="ar-IQ"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7057347"/>
              </p:ext>
            </p:extLst>
          </p:nvPr>
        </p:nvGraphicFramePr>
        <p:xfrm>
          <a:off x="1066800" y="1752604"/>
          <a:ext cx="6536690" cy="4343393"/>
        </p:xfrm>
        <a:graphic>
          <a:graphicData uri="http://schemas.openxmlformats.org/drawingml/2006/table">
            <a:tbl>
              <a:tblPr rtl="1" firstRow="1" firstCol="1" bandRow="1">
                <a:tableStyleId>{5C22544A-7EE6-4342-B048-85BDC9FD1C3A}</a:tableStyleId>
              </a:tblPr>
              <a:tblGrid>
                <a:gridCol w="1295973"/>
                <a:gridCol w="2054526"/>
                <a:gridCol w="1613634"/>
                <a:gridCol w="1572557"/>
              </a:tblGrid>
              <a:tr h="668216">
                <a:tc>
                  <a:txBody>
                    <a:bodyPr/>
                    <a:lstStyle/>
                    <a:p>
                      <a:pPr algn="ctr" rtl="1">
                        <a:spcAft>
                          <a:spcPts val="0"/>
                        </a:spcAft>
                        <a:tabLst>
                          <a:tab pos="1615440" algn="l"/>
                        </a:tabLst>
                      </a:pPr>
                      <a:r>
                        <a:rPr lang="ar-IQ" sz="1500">
                          <a:effectLst/>
                        </a:rPr>
                        <a:t>العناصر</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الأستهلاك العالمي (</a:t>
                      </a:r>
                      <a:r>
                        <a:rPr lang="en-US" sz="1500">
                          <a:effectLst/>
                        </a:rPr>
                        <a:t>x</a:t>
                      </a:r>
                      <a:r>
                        <a:rPr lang="ar-IQ" sz="1500">
                          <a:effectLst/>
                        </a:rPr>
                        <a:t>)</a:t>
                      </a:r>
                      <a:endParaRPr lang="en-US" sz="1200">
                        <a:effectLst/>
                      </a:endParaRPr>
                    </a:p>
                    <a:p>
                      <a:pPr algn="ctr" rtl="1">
                        <a:spcAft>
                          <a:spcPts val="0"/>
                        </a:spcAft>
                        <a:tabLst>
                          <a:tab pos="1615440" algn="l"/>
                        </a:tabLst>
                      </a:pPr>
                      <a:r>
                        <a:rPr lang="ar-IQ" sz="1500">
                          <a:effectLst/>
                        </a:rPr>
                        <a:t>طن سنويا (</a:t>
                      </a:r>
                      <a:r>
                        <a:rPr lang="en-US" sz="1500">
                          <a:effectLst/>
                        </a:rPr>
                        <a:t>x</a:t>
                      </a:r>
                      <a:r>
                        <a:rPr lang="ar-IQ" sz="1500">
                          <a:effectLst/>
                        </a:rPr>
                        <a:t>1000)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محتوى التربة</a:t>
                      </a:r>
                      <a:endParaRPr lang="en-US" sz="1200">
                        <a:effectLst/>
                      </a:endParaRPr>
                    </a:p>
                    <a:p>
                      <a:pPr algn="ctr" rtl="1">
                        <a:spcAft>
                          <a:spcPts val="0"/>
                        </a:spcAft>
                        <a:tabLst>
                          <a:tab pos="1615440" algn="l"/>
                        </a:tabLst>
                      </a:pPr>
                      <a:r>
                        <a:rPr lang="ar-IQ" sz="1500">
                          <a:effectLst/>
                        </a:rPr>
                        <a:t>(غم /طن)</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المعامل</a:t>
                      </a:r>
                      <a:endParaRPr lang="en-US" sz="1200">
                        <a:effectLst/>
                      </a:endParaRPr>
                    </a:p>
                    <a:p>
                      <a:pPr algn="ctr" rtl="1">
                        <a:spcAft>
                          <a:spcPts val="0"/>
                        </a:spcAft>
                        <a:tabLst>
                          <a:tab pos="1615440" algn="l"/>
                        </a:tabLst>
                      </a:pPr>
                      <a:r>
                        <a:rPr lang="en-US" sz="1500">
                          <a:effectLst/>
                        </a:rPr>
                        <a:t>X</a:t>
                      </a:r>
                      <a:r>
                        <a:rPr lang="ar-IQ" sz="1500">
                          <a:effectLst/>
                        </a:rPr>
                        <a:t>1000</a:t>
                      </a:r>
                      <a:endParaRPr lang="en-US" sz="1200">
                        <a:effectLst/>
                        <a:latin typeface="Times New Roman"/>
                        <a:ea typeface="Times New Roman"/>
                      </a:endParaRPr>
                    </a:p>
                  </a:txBody>
                  <a:tcPr marL="68580" marR="68580" marT="0" marB="0"/>
                </a:tc>
              </a:tr>
              <a:tr h="334107">
                <a:tc>
                  <a:txBody>
                    <a:bodyPr/>
                    <a:lstStyle/>
                    <a:p>
                      <a:pPr algn="ctr" rtl="1">
                        <a:spcAft>
                          <a:spcPts val="0"/>
                        </a:spcAft>
                        <a:tabLst>
                          <a:tab pos="1615440" algn="l"/>
                        </a:tabLst>
                      </a:pPr>
                      <a:r>
                        <a:rPr lang="ar-IQ" sz="1500">
                          <a:effectLst/>
                        </a:rPr>
                        <a:t>الرصاص</a:t>
                      </a:r>
                      <a:endParaRPr lang="en-US" sz="1200">
                        <a:effectLst/>
                        <a:latin typeface="Times New Roman"/>
                        <a:ea typeface="Times New Roman"/>
                      </a:endParaRPr>
                    </a:p>
                  </a:txBody>
                  <a:tcPr marL="68580" marR="68580" marT="0" marB="0"/>
                </a:tc>
                <a:tc>
                  <a:txBody>
                    <a:bodyPr/>
                    <a:lstStyle/>
                    <a:p>
                      <a:pPr marL="8255" algn="ctr" rtl="1">
                        <a:spcAft>
                          <a:spcPts val="0"/>
                        </a:spcAft>
                        <a:tabLst>
                          <a:tab pos="1615440" algn="l"/>
                        </a:tabLst>
                      </a:pPr>
                      <a:r>
                        <a:rPr lang="ar-IQ" sz="1500">
                          <a:effectLst/>
                        </a:rPr>
                        <a:t>3500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10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350</a:t>
                      </a:r>
                      <a:endParaRPr lang="en-US" sz="1200">
                        <a:effectLst/>
                        <a:latin typeface="Times New Roman"/>
                        <a:ea typeface="Times New Roman"/>
                      </a:endParaRPr>
                    </a:p>
                  </a:txBody>
                  <a:tcPr marL="68580" marR="68580" marT="0" marB="0"/>
                </a:tc>
              </a:tr>
              <a:tr h="334107">
                <a:tc>
                  <a:txBody>
                    <a:bodyPr/>
                    <a:lstStyle/>
                    <a:p>
                      <a:pPr algn="ctr" rtl="1">
                        <a:spcAft>
                          <a:spcPts val="0"/>
                        </a:spcAft>
                        <a:tabLst>
                          <a:tab pos="1615440" algn="l"/>
                        </a:tabLst>
                      </a:pPr>
                      <a:r>
                        <a:rPr lang="ar-IQ" sz="1500">
                          <a:effectLst/>
                        </a:rPr>
                        <a:t>النحاس</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6400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20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320</a:t>
                      </a:r>
                      <a:endParaRPr lang="en-US" sz="1200">
                        <a:effectLst/>
                        <a:latin typeface="Times New Roman"/>
                        <a:ea typeface="Times New Roman"/>
                      </a:endParaRPr>
                    </a:p>
                  </a:txBody>
                  <a:tcPr marL="68580" marR="68580" marT="0" marB="0"/>
                </a:tc>
              </a:tr>
              <a:tr h="334107">
                <a:tc>
                  <a:txBody>
                    <a:bodyPr/>
                    <a:lstStyle/>
                    <a:p>
                      <a:pPr algn="ctr" rtl="1">
                        <a:spcAft>
                          <a:spcPts val="0"/>
                        </a:spcAft>
                        <a:tabLst>
                          <a:tab pos="1615440" algn="l"/>
                        </a:tabLst>
                      </a:pPr>
                      <a:r>
                        <a:rPr lang="ar-IQ" sz="1500">
                          <a:effectLst/>
                        </a:rPr>
                        <a:t>الكادميوم</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15</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0.06</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250</a:t>
                      </a:r>
                      <a:endParaRPr lang="en-US" sz="1200">
                        <a:effectLst/>
                        <a:latin typeface="Times New Roman"/>
                        <a:ea typeface="Times New Roman"/>
                      </a:endParaRPr>
                    </a:p>
                  </a:txBody>
                  <a:tcPr marL="68580" marR="68580" marT="0" marB="0"/>
                </a:tc>
              </a:tr>
              <a:tr h="334107">
                <a:tc>
                  <a:txBody>
                    <a:bodyPr/>
                    <a:lstStyle/>
                    <a:p>
                      <a:pPr algn="ctr" rtl="1">
                        <a:spcAft>
                          <a:spcPts val="0"/>
                        </a:spcAft>
                        <a:tabLst>
                          <a:tab pos="1615440" algn="l"/>
                        </a:tabLst>
                      </a:pPr>
                      <a:r>
                        <a:rPr lang="ar-IQ" sz="1500">
                          <a:effectLst/>
                        </a:rPr>
                        <a:t>الخارصين</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6300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50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126</a:t>
                      </a:r>
                      <a:endParaRPr lang="en-US" sz="1200">
                        <a:effectLst/>
                        <a:latin typeface="Times New Roman"/>
                        <a:ea typeface="Times New Roman"/>
                      </a:endParaRPr>
                    </a:p>
                  </a:txBody>
                  <a:tcPr marL="68580" marR="68580" marT="0" marB="0"/>
                </a:tc>
              </a:tr>
              <a:tr h="334107">
                <a:tc>
                  <a:txBody>
                    <a:bodyPr/>
                    <a:lstStyle/>
                    <a:p>
                      <a:pPr algn="ctr" rtl="1">
                        <a:spcAft>
                          <a:spcPts val="0"/>
                        </a:spcAft>
                        <a:tabLst>
                          <a:tab pos="1615440" algn="l"/>
                        </a:tabLst>
                      </a:pPr>
                      <a:r>
                        <a:rPr lang="ar-IQ" sz="1500">
                          <a:effectLst/>
                        </a:rPr>
                        <a:t>الكروم</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8620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100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86</a:t>
                      </a:r>
                      <a:endParaRPr lang="en-US" sz="1200">
                        <a:effectLst/>
                        <a:latin typeface="Times New Roman"/>
                        <a:ea typeface="Times New Roman"/>
                      </a:endParaRPr>
                    </a:p>
                  </a:txBody>
                  <a:tcPr marL="68580" marR="68580" marT="0" marB="0"/>
                </a:tc>
              </a:tr>
              <a:tr h="334107">
                <a:tc>
                  <a:txBody>
                    <a:bodyPr/>
                    <a:lstStyle/>
                    <a:p>
                      <a:pPr algn="ctr" rtl="1">
                        <a:spcAft>
                          <a:spcPts val="0"/>
                        </a:spcAft>
                        <a:tabLst>
                          <a:tab pos="1615440" algn="l"/>
                        </a:tabLst>
                      </a:pPr>
                      <a:r>
                        <a:rPr lang="ar-IQ" sz="1500">
                          <a:effectLst/>
                        </a:rPr>
                        <a:t>الزئبق</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9</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0.5</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18</a:t>
                      </a:r>
                      <a:endParaRPr lang="en-US" sz="1200">
                        <a:effectLst/>
                        <a:latin typeface="Times New Roman"/>
                        <a:ea typeface="Times New Roman"/>
                      </a:endParaRPr>
                    </a:p>
                  </a:txBody>
                  <a:tcPr marL="68580" marR="68580" marT="0" marB="0"/>
                </a:tc>
              </a:tr>
              <a:tr h="334107">
                <a:tc>
                  <a:txBody>
                    <a:bodyPr/>
                    <a:lstStyle/>
                    <a:p>
                      <a:pPr algn="ctr" rtl="1">
                        <a:spcAft>
                          <a:spcPts val="0"/>
                        </a:spcAft>
                        <a:tabLst>
                          <a:tab pos="1615440" algn="l"/>
                        </a:tabLst>
                      </a:pPr>
                      <a:r>
                        <a:rPr lang="ar-IQ" sz="1500">
                          <a:effectLst/>
                        </a:rPr>
                        <a:t>الزرنيخ</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40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3</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13</a:t>
                      </a:r>
                      <a:endParaRPr lang="en-US" sz="1200">
                        <a:effectLst/>
                        <a:latin typeface="Times New Roman"/>
                        <a:ea typeface="Times New Roman"/>
                      </a:endParaRPr>
                    </a:p>
                  </a:txBody>
                  <a:tcPr marL="68580" marR="68580" marT="0" marB="0"/>
                </a:tc>
              </a:tr>
              <a:tr h="334107">
                <a:tc>
                  <a:txBody>
                    <a:bodyPr/>
                    <a:lstStyle/>
                    <a:p>
                      <a:pPr algn="ctr" rtl="1">
                        <a:spcAft>
                          <a:spcPts val="0"/>
                        </a:spcAft>
                        <a:tabLst>
                          <a:tab pos="1615440" algn="l"/>
                        </a:tabLst>
                      </a:pPr>
                      <a:r>
                        <a:rPr lang="ar-IQ" sz="1500">
                          <a:effectLst/>
                        </a:rPr>
                        <a:t>النيكل</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750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40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18</a:t>
                      </a:r>
                      <a:endParaRPr lang="en-US" sz="1200">
                        <a:effectLst/>
                        <a:latin typeface="Times New Roman"/>
                        <a:ea typeface="Times New Roman"/>
                      </a:endParaRPr>
                    </a:p>
                  </a:txBody>
                  <a:tcPr marL="68580" marR="68580" marT="0" marB="0"/>
                </a:tc>
              </a:tr>
              <a:tr h="334107">
                <a:tc>
                  <a:txBody>
                    <a:bodyPr/>
                    <a:lstStyle/>
                    <a:p>
                      <a:pPr algn="ctr" rtl="1">
                        <a:spcAft>
                          <a:spcPts val="0"/>
                        </a:spcAft>
                        <a:tabLst>
                          <a:tab pos="1615440" algn="l"/>
                        </a:tabLst>
                      </a:pPr>
                      <a:r>
                        <a:rPr lang="ar-IQ" sz="1500">
                          <a:effectLst/>
                        </a:rPr>
                        <a:t>المنغنيز</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9200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850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10.8</a:t>
                      </a:r>
                      <a:endParaRPr lang="en-US" sz="1200">
                        <a:effectLst/>
                        <a:latin typeface="Times New Roman"/>
                        <a:ea typeface="Times New Roman"/>
                      </a:endParaRPr>
                    </a:p>
                  </a:txBody>
                  <a:tcPr marL="68580" marR="68580" marT="0" marB="0"/>
                </a:tc>
              </a:tr>
              <a:tr h="334107">
                <a:tc>
                  <a:txBody>
                    <a:bodyPr/>
                    <a:lstStyle/>
                    <a:p>
                      <a:pPr algn="ctr" rtl="1">
                        <a:spcAft>
                          <a:spcPts val="0"/>
                        </a:spcAft>
                        <a:tabLst>
                          <a:tab pos="1615440" algn="l"/>
                        </a:tabLst>
                      </a:pPr>
                      <a:r>
                        <a:rPr lang="ar-IQ" sz="1500">
                          <a:effectLst/>
                        </a:rPr>
                        <a:t>الحديد</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 400*1000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38 * 1000</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10.5</a:t>
                      </a:r>
                      <a:endParaRPr lang="en-US" sz="1200">
                        <a:effectLst/>
                        <a:latin typeface="Times New Roman"/>
                        <a:ea typeface="Times New Roman"/>
                      </a:endParaRPr>
                    </a:p>
                  </a:txBody>
                  <a:tcPr marL="68580" marR="68580" marT="0" marB="0"/>
                </a:tc>
              </a:tr>
              <a:tr h="334107">
                <a:tc>
                  <a:txBody>
                    <a:bodyPr/>
                    <a:lstStyle/>
                    <a:p>
                      <a:pPr algn="ctr" rtl="1">
                        <a:spcAft>
                          <a:spcPts val="0"/>
                        </a:spcAft>
                        <a:tabLst>
                          <a:tab pos="1615440" algn="l"/>
                        </a:tabLst>
                      </a:pPr>
                      <a:r>
                        <a:rPr lang="ar-IQ" sz="1500">
                          <a:effectLst/>
                        </a:rPr>
                        <a:t>الكوبالت</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19</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a:effectLst/>
                        </a:rPr>
                        <a:t>8</a:t>
                      </a:r>
                      <a:endParaRPr lang="en-US" sz="1200">
                        <a:effectLst/>
                        <a:latin typeface="Times New Roman"/>
                        <a:ea typeface="Times New Roman"/>
                      </a:endParaRPr>
                    </a:p>
                  </a:txBody>
                  <a:tcPr marL="68580" marR="68580" marT="0" marB="0"/>
                </a:tc>
                <a:tc>
                  <a:txBody>
                    <a:bodyPr/>
                    <a:lstStyle/>
                    <a:p>
                      <a:pPr algn="ctr" rtl="1">
                        <a:spcAft>
                          <a:spcPts val="0"/>
                        </a:spcAft>
                        <a:tabLst>
                          <a:tab pos="1615440" algn="l"/>
                        </a:tabLst>
                      </a:pPr>
                      <a:r>
                        <a:rPr lang="ar-IQ" sz="1500" dirty="0">
                          <a:effectLst/>
                        </a:rPr>
                        <a:t>2.5</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554825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Autofit/>
          </a:bodyPr>
          <a:lstStyle/>
          <a:p>
            <a:pPr marL="0" indent="0" algn="r" rtl="1">
              <a:buNone/>
            </a:pPr>
            <a:r>
              <a:rPr lang="ar-IQ" sz="2000" b="1" u="sng" dirty="0"/>
              <a:t>والعناصر الثقيلة السامة هي التي تحظى بالأهتمام كملوثات للبيئة مع ملاحظة :</a:t>
            </a:r>
            <a:endParaRPr lang="en-US" sz="2000" dirty="0"/>
          </a:p>
          <a:p>
            <a:pPr marL="0" indent="0" algn="r" rtl="1">
              <a:buNone/>
            </a:pPr>
            <a:r>
              <a:rPr lang="ar-IQ" sz="2000" dirty="0"/>
              <a:t> </a:t>
            </a:r>
            <a:endParaRPr lang="en-US" sz="2000" dirty="0"/>
          </a:p>
          <a:p>
            <a:pPr marL="0" indent="0" algn="r" rtl="1">
              <a:buNone/>
            </a:pPr>
            <a:r>
              <a:rPr lang="ar-IQ" sz="2000" dirty="0"/>
              <a:t>أ- كلما كان العنصر أكثر ندرة مع زيادة أستهلاكه كلما كان المعامل النسبي لقدرة التلوث</a:t>
            </a:r>
            <a:r>
              <a:rPr lang="en-US" sz="2000" dirty="0"/>
              <a:t>  </a:t>
            </a:r>
            <a:r>
              <a:rPr lang="ar-IQ" sz="2000" dirty="0"/>
              <a:t>له عالي مثل الرصاص ،النحاس والكادميوم .</a:t>
            </a:r>
            <a:endParaRPr lang="en-US" sz="2000" dirty="0"/>
          </a:p>
          <a:p>
            <a:pPr marL="0" indent="0" algn="r" rtl="1">
              <a:buNone/>
            </a:pPr>
            <a:r>
              <a:rPr lang="ar-IQ" sz="2000" dirty="0"/>
              <a:t>ب- كما زاد الأستهلاك العالمي للعنصر زاد معامله النسبي للقدرة على التلوث .</a:t>
            </a:r>
            <a:endParaRPr lang="en-US" sz="2000" dirty="0"/>
          </a:p>
          <a:p>
            <a:pPr marL="0" indent="0" algn="r" rtl="1">
              <a:buNone/>
            </a:pPr>
            <a:r>
              <a:rPr lang="ar-IQ" sz="2000" dirty="0"/>
              <a:t>ج- بعض العناصر مثل الكوبالت ترافق عناصر أخرى ،فالمركبات الزرنيخية عموما تعتبر مصدر للكوبالت .</a:t>
            </a:r>
            <a:endParaRPr lang="en-US" sz="2000" dirty="0"/>
          </a:p>
          <a:p>
            <a:pPr marL="0" indent="0" algn="r" rtl="1">
              <a:buNone/>
            </a:pPr>
            <a:r>
              <a:rPr lang="ar-IQ" sz="2000" dirty="0"/>
              <a:t> </a:t>
            </a:r>
            <a:endParaRPr lang="en-US" sz="2000" dirty="0"/>
          </a:p>
          <a:p>
            <a:pPr marL="0" indent="0" algn="r" rtl="1">
              <a:buNone/>
            </a:pPr>
            <a:r>
              <a:rPr lang="ar-IQ" sz="2000" dirty="0"/>
              <a:t>معظم المواد الكيمياوية العضوية واللاعضوية والتي تطلق الى البيئة بهيئة فضلات وبأشكال مختلفة من المصادر المنزلية والزراعية والصناعية هي مركبات لعناصر الثقيلة السامة والتي عند تحللها تطلق الى البيئة هذه العناصر . أن معظم العناصر المتوفرة في قشرة الأرض توجد بكميات ضئيلة في أنسجة النباتات والحيوانات وهي تقسم الى</a:t>
            </a:r>
            <a:r>
              <a:rPr lang="ar-IQ" sz="2000" b="1" dirty="0"/>
              <a:t> :</a:t>
            </a:r>
            <a:endParaRPr lang="en-US" sz="2000" b="1" dirty="0"/>
          </a:p>
          <a:p>
            <a:pPr marL="0" indent="0" algn="r" rtl="1">
              <a:buNone/>
            </a:pPr>
            <a:r>
              <a:rPr lang="ar-IQ" sz="2000" dirty="0"/>
              <a:t> </a:t>
            </a:r>
            <a:endParaRPr lang="en-US" sz="2000" dirty="0"/>
          </a:p>
          <a:p>
            <a:pPr marL="0" indent="0" algn="r" rtl="1">
              <a:buNone/>
            </a:pPr>
            <a:r>
              <a:rPr lang="ar-IQ" sz="2000" dirty="0"/>
              <a:t> </a:t>
            </a:r>
            <a:endParaRPr lang="en-US" sz="2000" dirty="0"/>
          </a:p>
          <a:p>
            <a:pPr marL="0" indent="0" algn="r" rtl="1">
              <a:buNone/>
            </a:pPr>
            <a:r>
              <a:rPr lang="ar-IQ" sz="2000" dirty="0"/>
              <a:t> </a:t>
            </a:r>
            <a:endParaRPr lang="en-US" sz="2000" dirty="0"/>
          </a:p>
          <a:p>
            <a:pPr marL="0" indent="0" algn="r" rtl="1">
              <a:buNone/>
            </a:pPr>
            <a:r>
              <a:rPr lang="ar-IQ" sz="2000" dirty="0"/>
              <a:t> </a:t>
            </a:r>
            <a:endParaRPr lang="en-US" sz="2000" dirty="0"/>
          </a:p>
          <a:p>
            <a:pPr marL="0" indent="0" algn="r">
              <a:buNone/>
            </a:pPr>
            <a:endParaRPr lang="ar-IQ" sz="2000" dirty="0"/>
          </a:p>
        </p:txBody>
      </p:sp>
    </p:spTree>
    <p:extLst>
      <p:ext uri="{BB962C8B-B14F-4D97-AF65-F5344CB8AC3E}">
        <p14:creationId xmlns:p14="http://schemas.microsoft.com/office/powerpoint/2010/main" val="390640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marL="0" indent="0" algn="r" rtl="1">
              <a:buNone/>
            </a:pPr>
            <a:r>
              <a:rPr lang="ar-IQ" sz="3000" b="1" dirty="0">
                <a:cs typeface="+mj-cs"/>
              </a:rPr>
              <a:t>أ- العناصر الضرورية للحياة النباتية والحيوانية وتتضمن (الشائعة ) :</a:t>
            </a:r>
            <a:endParaRPr lang="en-US" sz="3000" dirty="0">
              <a:cs typeface="+mj-cs"/>
            </a:endParaRPr>
          </a:p>
          <a:p>
            <a:pPr marL="0" indent="0" algn="r" rtl="1">
              <a:buNone/>
            </a:pPr>
            <a:r>
              <a:rPr lang="ar-IQ" dirty="0">
                <a:cs typeface="+mj-cs"/>
              </a:rPr>
              <a:t> </a:t>
            </a:r>
            <a:endParaRPr lang="en-US" dirty="0">
              <a:cs typeface="+mj-cs"/>
            </a:endParaRPr>
          </a:p>
          <a:p>
            <a:pPr marL="0" indent="0" algn="r" rtl="1">
              <a:buNone/>
            </a:pPr>
            <a:r>
              <a:rPr lang="en-US" b="1" dirty="0">
                <a:cs typeface="+mj-cs"/>
              </a:rPr>
              <a:t>C- H- O- N- S- </a:t>
            </a:r>
            <a:r>
              <a:rPr lang="en-US" b="1" dirty="0" err="1">
                <a:cs typeface="+mj-cs"/>
              </a:rPr>
              <a:t>Cl</a:t>
            </a:r>
            <a:r>
              <a:rPr lang="en-US" b="1" dirty="0">
                <a:cs typeface="+mj-cs"/>
              </a:rPr>
              <a:t>- P- K- Na- Mg- </a:t>
            </a:r>
            <a:r>
              <a:rPr lang="en-US" b="1" dirty="0" err="1">
                <a:cs typeface="+mj-cs"/>
              </a:rPr>
              <a:t>Ca</a:t>
            </a:r>
            <a:r>
              <a:rPr lang="en-US" b="1" dirty="0">
                <a:cs typeface="+mj-cs"/>
              </a:rPr>
              <a:t>             </a:t>
            </a:r>
            <a:endParaRPr lang="en-US" dirty="0">
              <a:cs typeface="+mj-cs"/>
            </a:endParaRPr>
          </a:p>
          <a:p>
            <a:pPr marL="0" indent="0" algn="r" rtl="1">
              <a:buNone/>
            </a:pPr>
            <a:r>
              <a:rPr lang="en-US" dirty="0">
                <a:cs typeface="+mj-cs"/>
              </a:rPr>
              <a:t>    </a:t>
            </a:r>
          </a:p>
          <a:p>
            <a:pPr marL="0" indent="0" algn="r" rtl="1">
              <a:buNone/>
            </a:pPr>
            <a:r>
              <a:rPr lang="ar-IQ" b="1" dirty="0">
                <a:cs typeface="+mj-cs"/>
              </a:rPr>
              <a:t>ب- العناصر النادرة :</a:t>
            </a:r>
            <a:endParaRPr lang="en-US" dirty="0">
              <a:cs typeface="+mj-cs"/>
            </a:endParaRPr>
          </a:p>
          <a:p>
            <a:pPr marL="0" indent="0" algn="r" rtl="1">
              <a:buNone/>
            </a:pPr>
            <a:r>
              <a:rPr lang="ar-IQ" b="1" dirty="0">
                <a:cs typeface="+mj-cs"/>
              </a:rPr>
              <a:t> </a:t>
            </a:r>
            <a:r>
              <a:rPr lang="ar-IQ" dirty="0" smtClean="0">
                <a:cs typeface="+mj-cs"/>
              </a:rPr>
              <a:t>وهي </a:t>
            </a:r>
            <a:r>
              <a:rPr lang="ar-IQ" dirty="0">
                <a:cs typeface="+mj-cs"/>
              </a:rPr>
              <a:t>توجد في الطبيعة بكميات ضئيلة جدا وأعتياديا تقاس بوحدات </a:t>
            </a:r>
            <a:endParaRPr lang="en-US" dirty="0">
              <a:cs typeface="+mj-cs"/>
            </a:endParaRPr>
          </a:p>
          <a:p>
            <a:pPr marL="0" indent="0" algn="r" rtl="1">
              <a:buNone/>
            </a:pPr>
            <a:r>
              <a:rPr lang="ar-IQ" b="1" dirty="0">
                <a:cs typeface="+mj-cs"/>
              </a:rPr>
              <a:t> </a:t>
            </a:r>
            <a:r>
              <a:rPr lang="ar-IQ" dirty="0" smtClean="0">
                <a:cs typeface="+mj-cs"/>
              </a:rPr>
              <a:t>1- </a:t>
            </a:r>
            <a:r>
              <a:rPr lang="en-US" dirty="0">
                <a:cs typeface="+mj-cs"/>
              </a:rPr>
              <a:t>ppm</a:t>
            </a:r>
            <a:r>
              <a:rPr lang="ar-IQ" dirty="0">
                <a:cs typeface="+mj-cs"/>
              </a:rPr>
              <a:t> : أي جزء من المليون أو ملغم /لتر ، أو ملغم /كغم .</a:t>
            </a:r>
            <a:endParaRPr lang="en-US" dirty="0">
              <a:cs typeface="+mj-cs"/>
            </a:endParaRPr>
          </a:p>
          <a:p>
            <a:pPr marL="0" indent="0" algn="r" rtl="1">
              <a:buNone/>
            </a:pPr>
            <a:r>
              <a:rPr lang="ar-IQ" b="1" dirty="0">
                <a:cs typeface="+mj-cs"/>
              </a:rPr>
              <a:t>2- ج م ب : أي جزء من البليون أو مايكروغرام /لتر ،أو مايكروغرام </a:t>
            </a:r>
            <a:r>
              <a:rPr lang="ar-IQ" b="1" dirty="0" smtClean="0">
                <a:cs typeface="+mj-cs"/>
              </a:rPr>
              <a:t>/ </a:t>
            </a:r>
            <a:r>
              <a:rPr lang="ar-IQ" b="1" dirty="0"/>
              <a:t>كغم .</a:t>
            </a:r>
            <a:endParaRPr lang="en-US" dirty="0"/>
          </a:p>
          <a:p>
            <a:pPr marL="0" indent="0" algn="r" rtl="1">
              <a:buNone/>
            </a:pPr>
            <a:endParaRPr lang="ar-IQ" dirty="0">
              <a:cs typeface="+mj-cs"/>
            </a:endParaRPr>
          </a:p>
        </p:txBody>
      </p:sp>
    </p:spTree>
    <p:extLst>
      <p:ext uri="{BB962C8B-B14F-4D97-AF65-F5344CB8AC3E}">
        <p14:creationId xmlns:p14="http://schemas.microsoft.com/office/powerpoint/2010/main" val="2071218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561</Words>
  <Application>Microsoft Office PowerPoint</Application>
  <PresentationFormat>On-screen Show (4:3)</PresentationFormat>
  <Paragraphs>131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التلوث البيئي المحاضرة السادسة  العـــناصــــر الثقيــــلة</vt:lpstr>
      <vt:lpstr>العـــناصــــر الثقيــــلة</vt:lpstr>
      <vt:lpstr>اضرار العناصر الثقيلة في الجسم</vt:lpstr>
      <vt:lpstr>فوائد المعادن لجسم الانسان</vt:lpstr>
      <vt:lpstr>PowerPoint Presentation</vt:lpstr>
      <vt:lpstr>المعامل النسبي لقدرة التلوث للعناصر الثقيلة </vt:lpstr>
      <vt:lpstr>الجدول التالي يتضمن معلومات عن الأستهلاك العالمي لبعض العناصر ،ومحتواها في التربة ومعاملها النسبي </vt:lpstr>
      <vt:lpstr>PowerPoint Presentation</vt:lpstr>
      <vt:lpstr>PowerPoint Presentation</vt:lpstr>
      <vt:lpstr>تسمم المعادن الثقيلة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Wafa</dc:creator>
  <cp:lastModifiedBy>Wafa</cp:lastModifiedBy>
  <cp:revision>2</cp:revision>
  <dcterms:created xsi:type="dcterms:W3CDTF">2006-08-16T00:00:00Z</dcterms:created>
  <dcterms:modified xsi:type="dcterms:W3CDTF">2020-03-03T20:13:57Z</dcterms:modified>
</cp:coreProperties>
</file>